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5143500" cx="9144000"/>
  <p:notesSz cx="6858000" cy="9144000"/>
  <p:embeddedFontLst>
    <p:embeddedFont>
      <p:font typeface="Roboto Slab"/>
      <p:regular r:id="rId12"/>
      <p:bold r:id="rId13"/>
    </p:embeddedFont>
    <p:embeddedFont>
      <p:font typeface="Roboto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RobotoSlab-bold.fntdata"/><Relationship Id="rId12" Type="http://schemas.openxmlformats.org/officeDocument/2006/relationships/font" Target="fonts/RobotoSlab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Roboto-bold.fntdata"/><Relationship Id="rId14" Type="http://schemas.openxmlformats.org/officeDocument/2006/relationships/font" Target="fonts/Roboto-regular.fntdata"/><Relationship Id="rId17" Type="http://schemas.openxmlformats.org/officeDocument/2006/relationships/font" Target="fonts/Roboto-boldItalic.fntdata"/><Relationship Id="rId16" Type="http://schemas.openxmlformats.org/officeDocument/2006/relationships/font" Target="fonts/Robot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672605"/>
            <a:ext cx="1081625" cy="1124949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1" name="Shape 11"/>
          <p:cNvSpPr/>
          <p:nvPr/>
        </p:nvSpPr>
        <p:spPr>
          <a:xfrm rot="10800000">
            <a:off x="6537562" y="33429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/>
            <a:headEnd len="med" w="med" type="none"/>
            <a:tailEnd len="med" w="med" type="none"/>
          </a:ln>
        </p:spPr>
      </p:sp>
      <p:cxnSp>
        <p:nvCxnSpPr>
          <p:cNvPr id="12" name="Shape 12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" name="Shape 13"/>
          <p:cNvSpPr txBox="1"/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 txBox="1"/>
          <p:nvPr>
            <p:ph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" name="Shape 18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" name="Shape 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" name="Shape 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412276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" name="Shape 36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" name="Shape 45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/>
        </p:txBody>
      </p:sp>
      <p:sp>
        <p:nvSpPr>
          <p:cNvPr id="46" name="Shape 46"/>
          <p:cNvSpPr txBox="1"/>
          <p:nvPr>
            <p:ph idx="1" type="subTitle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png"/><Relationship Id="rId4" Type="http://schemas.openxmlformats.org/officeDocument/2006/relationships/image" Target="../media/image05.png"/><Relationship Id="rId5" Type="http://schemas.openxmlformats.org/officeDocument/2006/relationships/image" Target="../media/image02.png"/><Relationship Id="rId6" Type="http://schemas.openxmlformats.org/officeDocument/2006/relationships/hyperlink" Target="https://www.youtube.com/watch?v=Axt0nETgEXo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png"/><Relationship Id="rId4" Type="http://schemas.openxmlformats.org/officeDocument/2006/relationships/image" Target="../media/image16.png"/><Relationship Id="rId5" Type="http://schemas.openxmlformats.org/officeDocument/2006/relationships/image" Target="../media/image0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png"/><Relationship Id="rId4" Type="http://schemas.openxmlformats.org/officeDocument/2006/relationships/image" Target="../media/image07.png"/><Relationship Id="rId5" Type="http://schemas.openxmlformats.org/officeDocument/2006/relationships/hyperlink" Target="https://www.youtube.com/watch?v=PsIjovLdVzg" TargetMode="External"/><Relationship Id="rId6" Type="http://schemas.openxmlformats.org/officeDocument/2006/relationships/image" Target="../media/image0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6.png"/><Relationship Id="rId4" Type="http://schemas.openxmlformats.org/officeDocument/2006/relationships/image" Target="../media/image11.png"/><Relationship Id="rId5" Type="http://schemas.openxmlformats.org/officeDocument/2006/relationships/hyperlink" Target="https://www.youtube.com/watch?v=hYMFUo8wLiw" TargetMode="External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youtube.com/watch?v=DuyeQYQqnhk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0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6 Basic Camera Shots</a:t>
            </a:r>
          </a:p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Video Production 1A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Establishing Shot</a:t>
            </a:r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798" y="3160200"/>
            <a:ext cx="3092749" cy="174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9899" y="2909399"/>
            <a:ext cx="3662524" cy="206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9893" y="263874"/>
            <a:ext cx="3616199" cy="236187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/>
        </p:nvSpPr>
        <p:spPr>
          <a:xfrm>
            <a:off x="457675" y="1013425"/>
            <a:ext cx="4620300" cy="18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Sets up scene location (usually first)</a:t>
            </a:r>
          </a:p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Wide or Extreme Wide Shot</a:t>
            </a:r>
          </a:p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Many times it is just scenery</a:t>
            </a:r>
          </a:p>
          <a:p>
            <a:pPr indent="-228600" lvl="0" marL="457200">
              <a:spcBef>
                <a:spcPts val="0"/>
              </a:spcBef>
              <a:buClr>
                <a:schemeClr val="accent5"/>
              </a:buClr>
              <a:buChar char="●"/>
            </a:pPr>
            <a:r>
              <a:rPr lang="en" sz="2400" u="sng">
                <a:solidFill>
                  <a:schemeClr val="hlink"/>
                </a:solidFill>
                <a:hlinkClick r:id="rId6"/>
              </a:rPr>
              <a:t>Examples</a:t>
            </a:r>
            <a:r>
              <a:rPr lang="en">
                <a:solidFill>
                  <a:schemeClr val="accent5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387900" y="77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Wide Shot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0350" y="111248"/>
            <a:ext cx="4425500" cy="240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8475" y="2649965"/>
            <a:ext cx="4425499" cy="2364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900" y="2857549"/>
            <a:ext cx="3466200" cy="194972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326900" y="796650"/>
            <a:ext cx="4620300" cy="18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Shows subject and surrounding area</a:t>
            </a:r>
          </a:p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Closer than Extreme Wide</a:t>
            </a:r>
          </a:p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Don’t Overuse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387900" y="11500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Medium Shot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449" y="292275"/>
            <a:ext cx="3473649" cy="23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2650" y="2959489"/>
            <a:ext cx="3473649" cy="195186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264825" y="599650"/>
            <a:ext cx="5017500" cy="18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Shows subject from knees up or mid body up</a:t>
            </a:r>
          </a:p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Show body language &amp; background</a:t>
            </a:r>
          </a:p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Good for dialogue</a:t>
            </a:r>
          </a:p>
          <a:p>
            <a:pPr indent="-228600" lvl="0" marL="457200" rtl="0">
              <a:spcBef>
                <a:spcPts val="0"/>
              </a:spcBef>
              <a:buClr>
                <a:schemeClr val="accent5"/>
              </a:buClr>
              <a:buChar char="●"/>
            </a:pPr>
            <a:r>
              <a:rPr lang="en" sz="2400" u="sng">
                <a:solidFill>
                  <a:schemeClr val="hlink"/>
                </a:solidFill>
                <a:hlinkClick r:id="rId5"/>
              </a:rPr>
              <a:t>Example</a:t>
            </a:r>
            <a:r>
              <a:rPr lang="en">
                <a:solidFill>
                  <a:schemeClr val="accent5"/>
                </a:solidFill>
              </a:rPr>
              <a:t> 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1800" y="2959499"/>
            <a:ext cx="3070086" cy="203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87900" y="77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Close up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6774" y="283349"/>
            <a:ext cx="3528849" cy="193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125" y="2746100"/>
            <a:ext cx="4139574" cy="23294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98075" y="677550"/>
            <a:ext cx="5546700" cy="18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Focuses on part of a person or object</a:t>
            </a:r>
          </a:p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Used to highlight emotion or details</a:t>
            </a:r>
          </a:p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Sometimes can be a choker shot</a:t>
            </a:r>
          </a:p>
          <a:p>
            <a:pPr indent="-228600" lvl="0" marL="457200" rtl="0">
              <a:spcBef>
                <a:spcPts val="0"/>
              </a:spcBef>
              <a:buClr>
                <a:schemeClr val="accent5"/>
              </a:buClr>
              <a:buChar char="●"/>
            </a:pPr>
            <a:r>
              <a:rPr lang="en" sz="2400" u="sng">
                <a:solidFill>
                  <a:schemeClr val="hlink"/>
                </a:solidFill>
                <a:hlinkClick r:id="rId5"/>
              </a:rPr>
              <a:t>Example</a:t>
            </a:r>
            <a:r>
              <a:rPr lang="en">
                <a:solidFill>
                  <a:schemeClr val="accent5"/>
                </a:solidFill>
              </a:rPr>
              <a:t> </a:t>
            </a:r>
          </a:p>
        </p:txBody>
      </p:sp>
      <p:pic>
        <p:nvPicPr>
          <p:cNvPr id="100" name="Shape 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6946" y="2593550"/>
            <a:ext cx="4360449" cy="243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87900" y="77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Extreme Close up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98075" y="677550"/>
            <a:ext cx="5546700" cy="18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Magnified focus on details</a:t>
            </a:r>
          </a:p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Highlights emotion or detail even more</a:t>
            </a:r>
          </a:p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Can add tension to a scene</a:t>
            </a:r>
          </a:p>
          <a:p>
            <a:pPr indent="-228600" lvl="0" marL="457200" rtl="0">
              <a:spcBef>
                <a:spcPts val="0"/>
              </a:spcBef>
              <a:buClr>
                <a:schemeClr val="accent5"/>
              </a:buClr>
              <a:buChar char="●"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Example</a:t>
            </a:r>
            <a:r>
              <a:rPr lang="en">
                <a:solidFill>
                  <a:schemeClr val="accent5"/>
                </a:solidFill>
              </a:rPr>
              <a:t> </a:t>
            </a:r>
          </a:p>
        </p:txBody>
      </p:sp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1812" y="77027"/>
            <a:ext cx="3629847" cy="19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5024" y="2497349"/>
            <a:ext cx="3583424" cy="256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075" y="2838600"/>
            <a:ext cx="5150349" cy="214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87900" y="77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Extreme Wide Shot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326900" y="796650"/>
            <a:ext cx="4620300" cy="18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Wide Shot with characters barely visible or not at all</a:t>
            </a:r>
          </a:p>
          <a:p>
            <a:pPr indent="-381000" lvl="0" marL="457200" rtl="0">
              <a:spcBef>
                <a:spcPts val="0"/>
              </a:spcBef>
              <a:buClr>
                <a:schemeClr val="accent5"/>
              </a:buClr>
              <a:buSzPct val="100000"/>
              <a:buChar char="●"/>
            </a:pPr>
            <a:r>
              <a:rPr lang="en" sz="2400">
                <a:solidFill>
                  <a:schemeClr val="accent5"/>
                </a:solidFill>
              </a:rPr>
              <a:t>Used a lot for Establishing Shot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5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70" y="2944570"/>
            <a:ext cx="4713274" cy="196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4950" y="653625"/>
            <a:ext cx="4158000" cy="210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